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64" r:id="rId2"/>
    <p:sldId id="268" r:id="rId3"/>
    <p:sldId id="263" r:id="rId4"/>
    <p:sldId id="322" r:id="rId5"/>
    <p:sldId id="258" r:id="rId6"/>
    <p:sldId id="259" r:id="rId7"/>
    <p:sldId id="320" r:id="rId8"/>
    <p:sldId id="337" r:id="rId9"/>
    <p:sldId id="256" r:id="rId10"/>
    <p:sldId id="339" r:id="rId11"/>
    <p:sldId id="331" r:id="rId12"/>
    <p:sldId id="333" r:id="rId13"/>
    <p:sldId id="335" r:id="rId14"/>
    <p:sldId id="338" r:id="rId15"/>
    <p:sldId id="332" r:id="rId16"/>
    <p:sldId id="329" r:id="rId17"/>
    <p:sldId id="294" r:id="rId18"/>
    <p:sldId id="336" r:id="rId19"/>
    <p:sldId id="298" r:id="rId20"/>
    <p:sldId id="340" r:id="rId21"/>
    <p:sldId id="341" r:id="rId22"/>
    <p:sldId id="342" r:id="rId23"/>
    <p:sldId id="343" r:id="rId24"/>
    <p:sldId id="345" r:id="rId25"/>
    <p:sldId id="346" r:id="rId26"/>
    <p:sldId id="347" r:id="rId27"/>
    <p:sldId id="344" r:id="rId28"/>
  </p:sldIdLst>
  <p:sldSz cx="9144000" cy="6858000" type="screen4x3"/>
  <p:notesSz cx="6877050" cy="1000125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651" y="-3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95404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E87C7DE7-382C-4D64-90C4-036B8AA86243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95404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80994E2E-474E-4097-BAFE-6897EE64A1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501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A4A4D8BE-AFDD-40AA-B904-C8E8C87A97DC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7705" y="4750594"/>
            <a:ext cx="5501640" cy="4500563"/>
          </a:xfrm>
          <a:prstGeom prst="rect">
            <a:avLst/>
          </a:prstGeom>
        </p:spPr>
        <p:txBody>
          <a:bodyPr vert="horz" lIns="96442" tIns="48221" rIns="96442" bIns="48221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95404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009377EC-EC33-48B8-82E6-00F1C9905C7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151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194C74-FB9C-4ACD-8613-E4AAAB359177}" type="slidenum">
              <a:rPr lang="nb-NO"/>
              <a:pPr/>
              <a:t>2</a:t>
            </a:fld>
            <a:endParaRPr lang="nb-NO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nb-NO" smtClean="0"/>
              <a:t>Klikk for å redigere undertittelstil i malen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Rektangel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ndeling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Rektangel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nb-NO" smtClean="0"/>
              <a:t>Klikk ikonet for å legge til et bilde</a:t>
            </a:r>
            <a:endParaRPr kumimoji="0"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11" name="Rektangel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47E4316-B798-4E41-A43E-E7662CFF5E8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ktangel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  <a:p>
            <a:pPr lvl="1" eaLnBrk="1" latinLnBrk="0" hangingPunct="1"/>
            <a:r>
              <a:rPr kumimoji="0" lang="nb-NO" smtClean="0"/>
              <a:t>Andre nivå</a:t>
            </a:r>
          </a:p>
          <a:p>
            <a:pPr lvl="2" eaLnBrk="1" latinLnBrk="0" hangingPunct="1"/>
            <a:r>
              <a:rPr kumimoji="0" lang="nb-NO" smtClean="0"/>
              <a:t>Tredje nivå</a:t>
            </a:r>
          </a:p>
          <a:p>
            <a:pPr lvl="3" eaLnBrk="1" latinLnBrk="0" hangingPunct="1"/>
            <a:r>
              <a:rPr kumimoji="0" lang="nb-NO" smtClean="0"/>
              <a:t>Fjerde nivå</a:t>
            </a:r>
          </a:p>
          <a:p>
            <a:pPr lvl="4" eaLnBrk="1" latinLnBrk="0" hangingPunct="1"/>
            <a:r>
              <a:rPr kumimoji="0"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6A748E9-48FA-4E10-9230-E554D4FAECA8}" type="datetimeFigureOut">
              <a:rPr lang="nb-NO" smtClean="0"/>
              <a:pPr/>
              <a:t>07.11.2014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70D0C1F-6312-4050-B701-A70BD14779D4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50"/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fugle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306987" cy="49845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5153592"/>
            <a:ext cx="8077200" cy="1663385"/>
          </a:xfrm>
        </p:spPr>
        <p:txBody>
          <a:bodyPr>
            <a:normAutofit fontScale="90000"/>
          </a:bodyPr>
          <a:lstStyle/>
          <a:p>
            <a:pPr algn="ctr"/>
            <a:r>
              <a:rPr lang="nb-NO" sz="4400" dirty="0" smtClean="0"/>
              <a:t>Å forstå tiden og oppdraget</a:t>
            </a:r>
            <a:r>
              <a:rPr lang="nb-NO" sz="3600" dirty="0" smtClean="0"/>
              <a:t/>
            </a:r>
            <a:br>
              <a:rPr lang="nb-NO" sz="3600" dirty="0" smtClean="0"/>
            </a:br>
            <a:r>
              <a:rPr lang="nb-NO" sz="3600" dirty="0" smtClean="0"/>
              <a:t>-misjonerende menighet på Norsk</a:t>
            </a:r>
            <a:br>
              <a:rPr lang="nb-NO" sz="3600" dirty="0" smtClean="0"/>
            </a:br>
            <a:r>
              <a:rPr lang="nb-NO" sz="3600" dirty="0" smtClean="0"/>
              <a:t>- menighetsutvikling i en etablert menighet</a:t>
            </a:r>
            <a:br>
              <a:rPr lang="nb-NO" sz="3600" dirty="0" smtClean="0"/>
            </a:br>
            <a:endParaRPr lang="nb-NO" sz="3600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529" y="2478387"/>
            <a:ext cx="3187697" cy="2390773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529" y="111505"/>
            <a:ext cx="3187697" cy="23907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bridge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28675" y="-71438"/>
            <a:ext cx="10945813" cy="7050088"/>
          </a:xfrm>
          <a:prstGeom prst="rect">
            <a:avLst/>
          </a:prstGeom>
          <a:noFill/>
        </p:spPr>
      </p:pic>
      <p:sp>
        <p:nvSpPr>
          <p:cNvPr id="2" name="Rektangel 1"/>
          <p:cNvSpPr/>
          <p:nvPr/>
        </p:nvSpPr>
        <p:spPr>
          <a:xfrm>
            <a:off x="450075" y="764704"/>
            <a:ext cx="8243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Kirkens situasjon i kulturen</a:t>
            </a:r>
            <a:endParaRPr lang="nb-NO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fuglene.png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tretch>
            <a:fillRect/>
          </a:stretch>
        </p:blipFill>
        <p:spPr>
          <a:xfrm>
            <a:off x="2915816" y="1484784"/>
            <a:ext cx="6228184" cy="537321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Missional menighet – missionale kristne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 descr="http://www.thegenerouslife.net/wp-content/uploads/2009/10/chur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2816"/>
            <a:ext cx="2306960" cy="2512939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3275856" y="539388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latin typeface="Goudy Stout" pitchFamily="18" charset="0"/>
              </a:rPr>
              <a:t>Tiden – kallet - veien</a:t>
            </a:r>
            <a:endParaRPr lang="nb-NO" dirty="0">
              <a:solidFill>
                <a:schemeClr val="bg1"/>
              </a:solidFill>
              <a:latin typeface="Goudy Stout" pitchFamily="18" charset="0"/>
            </a:endParaRPr>
          </a:p>
        </p:txBody>
      </p:sp>
      <p:pic>
        <p:nvPicPr>
          <p:cNvPr id="10" name="Bilde 9" descr="Følg meg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5013176"/>
            <a:ext cx="6904041" cy="1440160"/>
          </a:xfrm>
          <a:prstGeom prst="rect">
            <a:avLst/>
          </a:prstGeom>
        </p:spPr>
      </p:pic>
      <p:sp>
        <p:nvSpPr>
          <p:cNvPr id="11" name="TekstSylinder 10"/>
          <p:cNvSpPr txBox="1"/>
          <p:nvPr/>
        </p:nvSpPr>
        <p:spPr>
          <a:xfrm>
            <a:off x="2987824" y="1916832"/>
            <a:ext cx="61561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 smtClean="0"/>
              <a:t>Hva kommer dette til uttrykk i vår kultur </a:t>
            </a:r>
          </a:p>
          <a:p>
            <a:pPr algn="ctr"/>
            <a:r>
              <a:rPr lang="nb-NO" sz="2400" b="1" dirty="0" smtClean="0"/>
              <a:t>– her hos oss?</a:t>
            </a:r>
          </a:p>
          <a:p>
            <a:pPr algn="ctr"/>
            <a:endParaRPr lang="nb-NO" sz="2400" dirty="0" smtClean="0"/>
          </a:p>
          <a:p>
            <a:pPr algn="ctr">
              <a:buFont typeface="Arial" pitchFamily="34" charset="0"/>
              <a:buChar char="•"/>
            </a:pPr>
            <a:r>
              <a:rPr lang="nb-NO" sz="2400" dirty="0" smtClean="0"/>
              <a:t>Fotfeste kan svikte..</a:t>
            </a:r>
          </a:p>
          <a:p>
            <a:pPr algn="ctr">
              <a:buFont typeface="Arial" pitchFamily="34" charset="0"/>
              <a:buChar char="•"/>
            </a:pPr>
            <a:r>
              <a:rPr lang="nb-NO" sz="2400" dirty="0" smtClean="0"/>
              <a:t>Vi kan få en holdning av at ”alt var bedre før” </a:t>
            </a:r>
          </a:p>
          <a:p>
            <a:pPr algn="ctr">
              <a:buFont typeface="Arial" pitchFamily="34" charset="0"/>
              <a:buChar char="•"/>
            </a:pPr>
            <a:r>
              <a:rPr lang="nb-NO" sz="2400" dirty="0" smtClean="0"/>
              <a:t>Vi kan miste vår identitet som kristne</a:t>
            </a:r>
          </a:p>
          <a:p>
            <a:pPr algn="ctr">
              <a:buFont typeface="Arial" pitchFamily="34" charset="0"/>
              <a:buChar char="•"/>
            </a:pPr>
            <a:r>
              <a:rPr lang="nb-NO" sz="2400" dirty="0" smtClean="0"/>
              <a:t>Menigheten mister frimodigheten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dirty="0" smtClean="0"/>
              <a:t>Utviklingstrekk… </a:t>
            </a:r>
            <a:br>
              <a:rPr lang="nb-NO" dirty="0" smtClean="0"/>
            </a:br>
            <a:r>
              <a:rPr lang="nb-NO" dirty="0" smtClean="0"/>
              <a:t>Misjonerende </a:t>
            </a:r>
            <a:r>
              <a:rPr lang="nb-NO" dirty="0"/>
              <a:t>menigheter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84784"/>
            <a:ext cx="8136904" cy="2880320"/>
          </a:xfrm>
        </p:spPr>
        <p:txBody>
          <a:bodyPr>
            <a:normAutofit fontScale="92500" lnSpcReduction="10000"/>
          </a:bodyPr>
          <a:lstStyle/>
          <a:p>
            <a:pPr marL="118872" indent="0">
              <a:buNone/>
            </a:pPr>
            <a:r>
              <a:rPr lang="nb-NO" dirty="0" smtClean="0"/>
              <a:t>OPPLEVER:</a:t>
            </a:r>
          </a:p>
          <a:p>
            <a:r>
              <a:rPr lang="nb-NO" dirty="0" smtClean="0"/>
              <a:t>Marginaliseringen </a:t>
            </a:r>
            <a:r>
              <a:rPr lang="nb-NO" dirty="0"/>
              <a:t>av kirken</a:t>
            </a:r>
          </a:p>
          <a:p>
            <a:r>
              <a:rPr lang="nb-NO" dirty="0"/>
              <a:t>Privatiseringen av troen og </a:t>
            </a:r>
            <a:r>
              <a:rPr lang="nb-NO" dirty="0" smtClean="0"/>
              <a:t>troslivet</a:t>
            </a:r>
          </a:p>
          <a:p>
            <a:r>
              <a:rPr lang="nb-NO" dirty="0" smtClean="0"/>
              <a:t>Troens får mindre virkeområde - 10% av livet</a:t>
            </a:r>
            <a:endParaRPr lang="nb-NO" dirty="0"/>
          </a:p>
          <a:p>
            <a:r>
              <a:rPr lang="nb-NO" dirty="0"/>
              <a:t>Det moderne prosjekts nederlag</a:t>
            </a:r>
          </a:p>
          <a:p>
            <a:r>
              <a:rPr lang="nb-NO" dirty="0"/>
              <a:t>Nyreligiøsitetens mange </a:t>
            </a:r>
            <a:r>
              <a:rPr lang="nb-NO" dirty="0" smtClean="0"/>
              <a:t>ansikter</a:t>
            </a:r>
            <a:endParaRPr lang="nb-NO" dirty="0"/>
          </a:p>
          <a:p>
            <a:pPr>
              <a:buFont typeface="Wingdings" pitchFamily="2" charset="2"/>
              <a:buNone/>
            </a:pPr>
            <a:endParaRPr lang="nb-NO" dirty="0"/>
          </a:p>
        </p:txBody>
      </p:sp>
      <p:sp>
        <p:nvSpPr>
          <p:cNvPr id="4" name="Rektangel 3"/>
          <p:cNvSpPr/>
          <p:nvPr/>
        </p:nvSpPr>
        <p:spPr>
          <a:xfrm>
            <a:off x="539552" y="4293095"/>
            <a:ext cx="799288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nb-NO" sz="3000" dirty="0" smtClean="0"/>
              <a:t>Kan </a:t>
            </a:r>
            <a:r>
              <a:rPr lang="nb-NO" sz="3000" dirty="0" err="1" smtClean="0"/>
              <a:t>missional</a:t>
            </a:r>
            <a:r>
              <a:rPr lang="nb-NO" sz="3000" dirty="0" smtClean="0"/>
              <a:t> </a:t>
            </a:r>
            <a:r>
              <a:rPr lang="nb-NO" sz="3000" dirty="0"/>
              <a:t>tenkning </a:t>
            </a:r>
            <a:r>
              <a:rPr lang="nb-NO" sz="3000" dirty="0" smtClean="0"/>
              <a:t>hjelper </a:t>
            </a:r>
            <a:r>
              <a:rPr lang="nb-NO" sz="3000" dirty="0"/>
              <a:t>oss til: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nb-NO" sz="3000" dirty="0"/>
              <a:t>Å finne helhet i det kristne vitnesbyrdet, så kirken ikke reduseres til en klubb.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nb-NO" sz="3000" dirty="0"/>
              <a:t>Et reflektert fokus på menighetens identitet og oppdrag.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Missional menighet – missionale kristne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 descr="http://www.thegenerouslife.net/wp-content/uploads/2009/10/chu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2"/>
            <a:ext cx="2306960" cy="2512939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3275856" y="539388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latin typeface="Goudy Stout" pitchFamily="18" charset="0"/>
              </a:rPr>
              <a:t>Tiden – kallet - veien</a:t>
            </a:r>
            <a:endParaRPr lang="nb-NO" dirty="0">
              <a:solidFill>
                <a:schemeClr val="bg1"/>
              </a:solidFill>
              <a:latin typeface="Goudy Stout" pitchFamily="18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3131840" y="2852936"/>
            <a:ext cx="56886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  <a:latin typeface="Goudy Stout" pitchFamily="18" charset="0"/>
              </a:rPr>
              <a:t>En missional menighet handler i sin kultur på samme måte som en misjonær gjør i et fremmed 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Kirken i pressområder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 descr="http://www.thegenerouslife.net/wp-content/uploads/2009/10/chu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2"/>
            <a:ext cx="2306960" cy="2512939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3275856" y="188640"/>
            <a:ext cx="532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latin typeface="Goudy Stout" pitchFamily="18" charset="0"/>
              </a:rPr>
              <a:t>Evangeliserende menighet</a:t>
            </a:r>
          </a:p>
          <a:p>
            <a:endParaRPr lang="nb-NO" dirty="0" smtClean="0">
              <a:solidFill>
                <a:schemeClr val="bg1"/>
              </a:solidFill>
              <a:latin typeface="Goudy Stout" pitchFamily="18" charset="0"/>
            </a:endParaRPr>
          </a:p>
          <a:p>
            <a:r>
              <a:rPr lang="nb-NO" dirty="0" smtClean="0">
                <a:solidFill>
                  <a:schemeClr val="bg1"/>
                </a:solidFill>
                <a:latin typeface="Goudy Stout" pitchFamily="18" charset="0"/>
              </a:rPr>
              <a:t>Missional menighet</a:t>
            </a:r>
            <a:endParaRPr lang="nb-NO" dirty="0">
              <a:solidFill>
                <a:schemeClr val="bg1"/>
              </a:solidFill>
              <a:latin typeface="Goudy Stout" pitchFamily="18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915816" y="1556792"/>
            <a:ext cx="62281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i="1" dirty="0"/>
              <a:t>En evangeliserende menighet </a:t>
            </a:r>
            <a:r>
              <a:rPr lang="nb-NO" sz="2000" i="1" dirty="0"/>
              <a:t>er gjerne en menighet som ser sitt oppdrag og har et </a:t>
            </a:r>
            <a:r>
              <a:rPr lang="nb-NO" sz="2000" i="1" dirty="0" smtClean="0"/>
              <a:t>evangeliseringsperspektiv, og som søker å virkeliggjøre dette i form av et evangeliseringsprogram eller konkrete </a:t>
            </a:r>
            <a:r>
              <a:rPr lang="nb-NO" sz="2000" i="1" dirty="0"/>
              <a:t>aktiviteter.</a:t>
            </a:r>
            <a:endParaRPr lang="nb-NO" sz="2000" dirty="0"/>
          </a:p>
          <a:p>
            <a:r>
              <a:rPr lang="nb-NO" sz="2000" i="1" dirty="0"/>
              <a:t> </a:t>
            </a:r>
            <a:endParaRPr lang="nb-NO" sz="2000" dirty="0"/>
          </a:p>
          <a:p>
            <a:r>
              <a:rPr lang="nb-NO" sz="2000" i="1" dirty="0"/>
              <a:t> </a:t>
            </a:r>
            <a:r>
              <a:rPr lang="nb-NO" sz="2000" b="1" i="1" dirty="0"/>
              <a:t>Med en misjonerende menighet </a:t>
            </a:r>
            <a:r>
              <a:rPr lang="nb-NO" sz="2000" i="1" dirty="0"/>
              <a:t>tenker vi på en menighet som har restrukturert alt den gjør med den hensikt å være misjonerende og møte menneskene i sin kultur. Ikke bare evangeliseringen, men også gudstjenesten, </a:t>
            </a:r>
            <a:r>
              <a:rPr lang="nb-NO" sz="2000" i="1" dirty="0" smtClean="0"/>
              <a:t>trosopplæringen</a:t>
            </a:r>
            <a:r>
              <a:rPr lang="nb-NO" sz="2000" i="1" dirty="0"/>
              <a:t>, lederoppfølging osv.</a:t>
            </a:r>
            <a:endParaRPr lang="nb-NO" sz="2000" dirty="0"/>
          </a:p>
          <a:p>
            <a:r>
              <a:rPr lang="nb-NO" sz="2000" i="1" dirty="0"/>
              <a:t> </a:t>
            </a:r>
            <a:endParaRPr lang="nb-NO" sz="2000" dirty="0"/>
          </a:p>
          <a:p>
            <a:r>
              <a:rPr lang="nb-NO" sz="2000" b="1" i="1" dirty="0"/>
              <a:t>En misjonerende menighet </a:t>
            </a:r>
            <a:r>
              <a:rPr lang="nb-NO" sz="2000" i="1" dirty="0"/>
              <a:t>tar det ikke for gitt at mennesker i vår tid forstår det grunnleggende i et kristent verdensbilde. Kjenner til at det å bygge en kristen identitet i vår kultur ikke uten videre er lett. Vet at det å bygge disipler i vår tid tar tid og krever grundig opplæring.</a:t>
            </a:r>
            <a:endParaRPr lang="nb-N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Missional menighet – missionale kristne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 descr="http://www.thegenerouslife.net/wp-content/uploads/2009/10/chu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2"/>
            <a:ext cx="2306960" cy="2512939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3275856" y="539388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latin typeface="Goudy Stout" pitchFamily="18" charset="0"/>
              </a:rPr>
              <a:t>Tiden – kallet - veien</a:t>
            </a:r>
            <a:endParaRPr lang="nb-NO" dirty="0">
              <a:solidFill>
                <a:schemeClr val="bg1"/>
              </a:solidFill>
              <a:latin typeface="Goudy Stout" pitchFamily="18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3131840" y="1484784"/>
            <a:ext cx="56886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i="1" dirty="0" smtClean="0"/>
              <a:t>Kallet</a:t>
            </a:r>
          </a:p>
          <a:p>
            <a:endParaRPr lang="nb-NO" b="1" i="1" dirty="0"/>
          </a:p>
          <a:p>
            <a:endParaRPr lang="nb-NO" b="1" i="1" dirty="0" smtClean="0"/>
          </a:p>
          <a:p>
            <a:r>
              <a:rPr lang="nb-NO" b="1" i="1" dirty="0" smtClean="0"/>
              <a:t>Forstå seg på det samfunnet vi lever i</a:t>
            </a:r>
          </a:p>
          <a:p>
            <a:endParaRPr lang="nb-NO" b="1" i="1" dirty="0"/>
          </a:p>
          <a:p>
            <a:endParaRPr lang="nb-NO" b="1" i="1" dirty="0" smtClean="0"/>
          </a:p>
          <a:p>
            <a:endParaRPr lang="nb-NO" b="1" i="1" dirty="0"/>
          </a:p>
          <a:p>
            <a:r>
              <a:rPr lang="nb-NO" b="1" i="1" dirty="0" smtClean="0"/>
              <a:t>Se hvordan Gud arbeidet på tilsvarende steder</a:t>
            </a:r>
          </a:p>
          <a:p>
            <a:endParaRPr lang="nb-NO" b="1" i="1" dirty="0"/>
          </a:p>
          <a:p>
            <a:endParaRPr lang="nb-NO" b="1" i="1" dirty="0" smtClean="0"/>
          </a:p>
          <a:p>
            <a:endParaRPr lang="nb-NO" b="1" i="1" dirty="0"/>
          </a:p>
          <a:p>
            <a:r>
              <a:rPr lang="nb-NO" b="1" i="1" dirty="0" smtClean="0"/>
              <a:t>Sammen finne Guds unike visjon for menigheten</a:t>
            </a:r>
          </a:p>
          <a:p>
            <a:endParaRPr lang="nb-NO" b="1" i="1" dirty="0"/>
          </a:p>
          <a:p>
            <a:endParaRPr lang="nb-NO" b="1" i="1" dirty="0" smtClean="0"/>
          </a:p>
          <a:p>
            <a:endParaRPr lang="nb-NO" b="1" i="1" dirty="0" smtClean="0"/>
          </a:p>
          <a:p>
            <a:r>
              <a:rPr lang="nb-NO" b="1" i="1" dirty="0" smtClean="0"/>
              <a:t>Tilpasse, være innstilt på å lære ettersom vi går frem</a:t>
            </a:r>
            <a:endParaRPr lang="nb-NO" dirty="0"/>
          </a:p>
        </p:txBody>
      </p:sp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764115">
            <a:off x="2455704" y="1001066"/>
            <a:ext cx="608990" cy="967435"/>
          </a:xfrm>
          <a:prstGeom prst="rect">
            <a:avLst/>
          </a:prstGeom>
          <a:noFill/>
        </p:spPr>
      </p:pic>
      <p:pic>
        <p:nvPicPr>
          <p:cNvPr id="9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10431">
            <a:off x="4107990" y="1487152"/>
            <a:ext cx="608990" cy="967435"/>
          </a:xfrm>
          <a:prstGeom prst="rect">
            <a:avLst/>
          </a:prstGeom>
          <a:noFill/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97624">
            <a:off x="3812008" y="2648318"/>
            <a:ext cx="608990" cy="967435"/>
          </a:xfrm>
          <a:prstGeom prst="rect">
            <a:avLst/>
          </a:prstGeom>
          <a:noFill/>
        </p:spPr>
      </p:pic>
      <p:pic>
        <p:nvPicPr>
          <p:cNvPr id="11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65071">
            <a:off x="4405446" y="3748217"/>
            <a:ext cx="639827" cy="967435"/>
          </a:xfrm>
          <a:prstGeom prst="rect">
            <a:avLst/>
          </a:prstGeom>
          <a:noFill/>
        </p:spPr>
      </p:pic>
      <p:pic>
        <p:nvPicPr>
          <p:cNvPr id="12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22677">
            <a:off x="5784256" y="4928722"/>
            <a:ext cx="540133" cy="816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Kirken i pressområder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 descr="http://www.thegenerouslife.net/wp-content/uploads/2009/10/chu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2"/>
            <a:ext cx="2306960" cy="2512939"/>
          </a:xfrm>
          <a:prstGeom prst="rect">
            <a:avLst/>
          </a:prstGeom>
          <a:noFill/>
        </p:spPr>
      </p:pic>
      <p:sp>
        <p:nvSpPr>
          <p:cNvPr id="8" name="TekstSylinder 7"/>
          <p:cNvSpPr txBox="1"/>
          <p:nvPr/>
        </p:nvSpPr>
        <p:spPr>
          <a:xfrm>
            <a:off x="2915816" y="1556792"/>
            <a:ext cx="62281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 smtClean="0"/>
              <a:t>Lokalmenigheten</a:t>
            </a:r>
          </a:p>
          <a:p>
            <a:pPr algn="ctr"/>
            <a:r>
              <a:rPr lang="nb-NO" sz="3200" dirty="0" smtClean="0"/>
              <a:t>Et godt sted å være…</a:t>
            </a:r>
          </a:p>
          <a:p>
            <a:pPr algn="ctr"/>
            <a:endParaRPr lang="nb-NO" sz="3200" dirty="0" smtClean="0"/>
          </a:p>
          <a:p>
            <a:pPr algn="ctr"/>
            <a:r>
              <a:rPr lang="nb-NO" sz="3200" dirty="0" smtClean="0"/>
              <a:t>Et godt sted å høre til…</a:t>
            </a:r>
          </a:p>
          <a:p>
            <a:pPr algn="ctr"/>
            <a:endParaRPr lang="nb-NO" sz="3200" dirty="0"/>
          </a:p>
          <a:p>
            <a:pPr algn="ctr"/>
            <a:r>
              <a:rPr lang="nb-NO" sz="3200" dirty="0" smtClean="0"/>
              <a:t>Et godt sted å bygge fra…</a:t>
            </a:r>
          </a:p>
          <a:p>
            <a:pPr algn="ctr"/>
            <a:endParaRPr lang="nb-NO" sz="3200" dirty="0"/>
          </a:p>
          <a:p>
            <a:pPr algn="ctr"/>
            <a:r>
              <a:rPr lang="nb-NO" sz="3200" dirty="0" smtClean="0"/>
              <a:t>Underbibelsk menighetsforståelse?</a:t>
            </a:r>
            <a:endParaRPr lang="nb-NO" sz="3200" dirty="0"/>
          </a:p>
        </p:txBody>
      </p:sp>
      <p:sp>
        <p:nvSpPr>
          <p:cNvPr id="5" name="Rektangel 4"/>
          <p:cNvSpPr/>
          <p:nvPr/>
        </p:nvSpPr>
        <p:spPr>
          <a:xfrm>
            <a:off x="3059832" y="404664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3600" b="1" spc="50" dirty="0" smtClean="0">
                <a:ln w="12700" cmpd="sng">
                  <a:solidFill>
                    <a:srgbClr val="C64847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C64847">
                    <a:tint val="1000"/>
                  </a:srgbClr>
                </a:solidFill>
                <a:effectLst>
                  <a:glow rad="53100">
                    <a:srgbClr val="C64847">
                      <a:satMod val="180000"/>
                      <a:alpha val="30000"/>
                    </a:srgbClr>
                  </a:glow>
                </a:effectLst>
              </a:rPr>
              <a:t>Et under ikke et plunder…</a:t>
            </a:r>
            <a:endParaRPr lang="nb-NO" sz="3600" b="1" spc="50" dirty="0">
              <a:ln w="12700" cmpd="sng">
                <a:solidFill>
                  <a:srgbClr val="C64847">
                    <a:satMod val="120000"/>
                    <a:shade val="80000"/>
                  </a:srgbClr>
                </a:solidFill>
                <a:prstDash val="solid"/>
              </a:ln>
              <a:solidFill>
                <a:srgbClr val="C64847">
                  <a:tint val="1000"/>
                </a:srgbClr>
              </a:solidFill>
              <a:effectLst>
                <a:glow rad="53100">
                  <a:srgbClr val="C64847">
                    <a:satMod val="180000"/>
                    <a:alpha val="3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17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8077200" cy="2536304"/>
          </a:xfrm>
        </p:spPr>
        <p:txBody>
          <a:bodyPr>
            <a:normAutofit fontScale="90000"/>
          </a:bodyPr>
          <a:lstStyle/>
          <a:p>
            <a:r>
              <a:rPr lang="nb-NO" sz="3600" b="0" i="1" dirty="0"/>
              <a:t>”Et målrettet arbeid for å sette menigheten bedre i stand til </a:t>
            </a:r>
            <a:r>
              <a:rPr lang="nb-NO" sz="3600" b="0" i="1" dirty="0" smtClean="0"/>
              <a:t>å </a:t>
            </a:r>
            <a:r>
              <a:rPr lang="nb-NO" sz="5400" b="0" i="1" dirty="0" smtClean="0"/>
              <a:t>være </a:t>
            </a:r>
            <a:r>
              <a:rPr lang="nb-NO" sz="5400" b="0" i="1" dirty="0"/>
              <a:t>det den er kalt til å være</a:t>
            </a:r>
            <a:r>
              <a:rPr lang="nb-NO" sz="3600" b="0" i="1" dirty="0"/>
              <a:t>, og å gjøre det den er kalt til å gjøre”.</a:t>
            </a:r>
            <a:endParaRPr lang="nb-NO" sz="36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85800" y="980728"/>
            <a:ext cx="8077200" cy="1368152"/>
          </a:xfrm>
        </p:spPr>
        <p:txBody>
          <a:bodyPr>
            <a:normAutofit/>
          </a:bodyPr>
          <a:lstStyle/>
          <a:p>
            <a:r>
              <a:rPr lang="nb-NO" sz="3200" dirty="0" smtClean="0"/>
              <a:t>Menighetsutvikling</a:t>
            </a:r>
            <a:endParaRPr lang="nb-NO" sz="3200" dirty="0"/>
          </a:p>
        </p:txBody>
      </p:sp>
      <p:sp>
        <p:nvSpPr>
          <p:cNvPr id="4" name="Rektangel 3"/>
          <p:cNvSpPr/>
          <p:nvPr/>
        </p:nvSpPr>
        <p:spPr>
          <a:xfrm>
            <a:off x="1115616" y="5517232"/>
            <a:ext cx="690124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5400" dirty="0"/>
              <a:t>Hva er vi kalt til å være?</a:t>
            </a:r>
          </a:p>
        </p:txBody>
      </p:sp>
      <p:sp>
        <p:nvSpPr>
          <p:cNvPr id="5" name="TekstSylinder 4"/>
          <p:cNvSpPr txBox="1"/>
          <p:nvPr/>
        </p:nvSpPr>
        <p:spPr>
          <a:xfrm rot="1920531">
            <a:off x="5069643" y="1020362"/>
            <a:ext cx="422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Våg å legger planer ut fra svarer på spørsmålet? Hva skal vi være?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Tilnærming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3261346" y="260648"/>
            <a:ext cx="532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 smtClean="0">
                <a:solidFill>
                  <a:schemeClr val="bg1"/>
                </a:solidFill>
                <a:latin typeface="Goudy Stout" pitchFamily="18" charset="0"/>
              </a:rPr>
              <a:t>Hva vil kommunen</a:t>
            </a:r>
          </a:p>
          <a:p>
            <a:pPr algn="ctr"/>
            <a:r>
              <a:rPr lang="nb-NO" sz="2000" dirty="0" smtClean="0">
                <a:solidFill>
                  <a:schemeClr val="bg1"/>
                </a:solidFill>
                <a:latin typeface="Goudy Stout" pitchFamily="18" charset="0"/>
              </a:rPr>
              <a:t>At kirken skal være for byen?</a:t>
            </a:r>
            <a:endParaRPr lang="nb-NO" sz="2000" dirty="0">
              <a:solidFill>
                <a:schemeClr val="bg1"/>
              </a:solidFill>
              <a:latin typeface="Goudy Stout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303" y="1711170"/>
            <a:ext cx="738187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3732">
            <a:off x="5553248" y="2830824"/>
            <a:ext cx="738187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50074">
            <a:off x="6389792" y="3824652"/>
            <a:ext cx="608990" cy="967435"/>
          </a:xfrm>
          <a:prstGeom prst="rect">
            <a:avLst/>
          </a:prstGeom>
          <a:noFill/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30399">
            <a:off x="7425325" y="4559230"/>
            <a:ext cx="608990" cy="967435"/>
          </a:xfrm>
          <a:prstGeom prst="rect">
            <a:avLst/>
          </a:prstGeom>
          <a:noFill/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664"/>
            <a:ext cx="4427984" cy="3320988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562339" y="5984413"/>
            <a:ext cx="80067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Vei mot identitet ikke bare gamle vaner…</a:t>
            </a:r>
            <a:endParaRPr lang="nb-NO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535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8077200" cy="3600400"/>
          </a:xfrm>
        </p:spPr>
        <p:txBody>
          <a:bodyPr>
            <a:normAutofit/>
          </a:bodyPr>
          <a:lstStyle/>
          <a:p>
            <a:r>
              <a:rPr lang="nb-NO" sz="3600" b="0" i="1" dirty="0"/>
              <a:t>”Et målrettet arbeid for å sette menigheten bedre i stand til </a:t>
            </a:r>
            <a:r>
              <a:rPr lang="nb-NO" sz="3600" b="0" i="1" dirty="0" smtClean="0"/>
              <a:t>å </a:t>
            </a:r>
            <a:r>
              <a:rPr lang="nb-NO" sz="3600" b="0" i="1" dirty="0"/>
              <a:t>være det den er kalt til å være, og å </a:t>
            </a:r>
            <a:r>
              <a:rPr lang="nb-NO" sz="6000" b="0" i="1" dirty="0"/>
              <a:t>gjøre det den er kalt til å gjøre</a:t>
            </a:r>
            <a:r>
              <a:rPr lang="nb-NO" sz="3600" b="0" i="1" dirty="0"/>
              <a:t>”.</a:t>
            </a:r>
            <a:endParaRPr lang="nb-NO" sz="36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85800" y="188640"/>
            <a:ext cx="8077200" cy="648072"/>
          </a:xfrm>
        </p:spPr>
        <p:txBody>
          <a:bodyPr/>
          <a:lstStyle/>
          <a:p>
            <a:r>
              <a:rPr lang="nb-NO" dirty="0" smtClean="0"/>
              <a:t>Menighetsutvikling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755576" y="5373216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dirty="0" smtClean="0"/>
              <a:t>Hva er vi kalt til å gjøre?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9996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Tilnærming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 descr="http://www.thegenerouslife.net/wp-content/uploads/2009/10/chu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2"/>
            <a:ext cx="2306960" cy="2512939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3275856" y="539388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 smtClean="0">
                <a:solidFill>
                  <a:schemeClr val="bg1"/>
                </a:solidFill>
                <a:latin typeface="Goudy Stout" pitchFamily="18" charset="0"/>
              </a:rPr>
              <a:t>Å jobbe sammen…. Mot mål</a:t>
            </a:r>
            <a:endParaRPr lang="nb-NO" sz="2000" dirty="0">
              <a:solidFill>
                <a:schemeClr val="bg1"/>
              </a:solidFill>
              <a:latin typeface="Goudy Stout" pitchFamily="18" charset="0"/>
            </a:endParaRPr>
          </a:p>
        </p:txBody>
      </p:sp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764115">
            <a:off x="2691075" y="5537704"/>
            <a:ext cx="608990" cy="967435"/>
          </a:xfrm>
          <a:prstGeom prst="rect">
            <a:avLst/>
          </a:prstGeom>
          <a:noFill/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97624">
            <a:off x="8299953" y="5537705"/>
            <a:ext cx="608990" cy="967435"/>
          </a:xfrm>
          <a:prstGeom prst="rect">
            <a:avLst/>
          </a:prstGeom>
          <a:noFill/>
        </p:spPr>
      </p:pic>
      <p:pic>
        <p:nvPicPr>
          <p:cNvPr id="9" name="Picture 4" descr="Planlegg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3888" y="1556792"/>
            <a:ext cx="4604626" cy="502269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4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340768"/>
            <a:ext cx="7834313" cy="2448272"/>
          </a:xfrm>
        </p:spPr>
        <p:txBody>
          <a:bodyPr>
            <a:normAutofit/>
          </a:bodyPr>
          <a:lstStyle/>
          <a:p>
            <a:r>
              <a:rPr lang="nb-NO" altLang="nb-NO" sz="3600" dirty="0">
                <a:solidFill>
                  <a:srgbClr val="7030A0"/>
                </a:solidFill>
              </a:rPr>
              <a:t>Jesus oppgave: </a:t>
            </a:r>
            <a:br>
              <a:rPr lang="nb-NO" altLang="nb-NO" sz="3600" dirty="0">
                <a:solidFill>
                  <a:srgbClr val="7030A0"/>
                </a:solidFill>
              </a:rPr>
            </a:br>
            <a:r>
              <a:rPr lang="nb-NO" altLang="nb-NO" sz="3600" dirty="0">
                <a:solidFill>
                  <a:srgbClr val="7030A0"/>
                </a:solidFill>
              </a:rPr>
              <a:t>		Søke og oppsøke…</a:t>
            </a:r>
            <a:br>
              <a:rPr lang="nb-NO" altLang="nb-NO" sz="3600" dirty="0">
                <a:solidFill>
                  <a:srgbClr val="7030A0"/>
                </a:solidFill>
              </a:rPr>
            </a:br>
            <a:r>
              <a:rPr lang="nb-NO" altLang="nb-NO" sz="3600" dirty="0">
                <a:solidFill>
                  <a:srgbClr val="7030A0"/>
                </a:solidFill>
              </a:rPr>
              <a:t>Menighetens oppgave: </a:t>
            </a:r>
            <a:br>
              <a:rPr lang="nb-NO" altLang="nb-NO" sz="3600" dirty="0">
                <a:solidFill>
                  <a:srgbClr val="7030A0"/>
                </a:solidFill>
              </a:rPr>
            </a:br>
            <a:r>
              <a:rPr lang="nb-NO" altLang="nb-NO" sz="3600" dirty="0">
                <a:solidFill>
                  <a:srgbClr val="7030A0"/>
                </a:solidFill>
              </a:rPr>
              <a:t>		Søke og oppsøke…</a:t>
            </a:r>
            <a:endParaRPr lang="en-US" altLang="nb-NO" sz="3600" dirty="0">
              <a:solidFill>
                <a:srgbClr val="7030A0"/>
              </a:solidFill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789040"/>
            <a:ext cx="7543800" cy="2154560"/>
          </a:xfrm>
        </p:spPr>
        <p:txBody>
          <a:bodyPr/>
          <a:lstStyle/>
          <a:p>
            <a:r>
              <a:rPr lang="nb-NO" altLang="nb-NO" sz="4000" dirty="0"/>
              <a:t>Luk 19,10 …og Menneskesønnen er kommet for å oppsøke det som var fortapt, og frelse det."</a:t>
            </a:r>
          </a:p>
          <a:p>
            <a:endParaRPr lang="en-US" altLang="nb-NO" sz="4000" dirty="0"/>
          </a:p>
        </p:txBody>
      </p:sp>
      <p:sp>
        <p:nvSpPr>
          <p:cNvPr id="2" name="Rektangel 1"/>
          <p:cNvSpPr/>
          <p:nvPr/>
        </p:nvSpPr>
        <p:spPr>
          <a:xfrm>
            <a:off x="639431" y="6852"/>
            <a:ext cx="790472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Finne nye arbeidsredskap…</a:t>
            </a:r>
          </a:p>
          <a:p>
            <a:pPr algn="ctr"/>
            <a:r>
              <a:rPr lang="nb-NO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Stadig evaluere…</a:t>
            </a:r>
            <a:endParaRPr lang="nb-NO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6913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Tilnærming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3261346" y="460703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 smtClean="0">
                <a:solidFill>
                  <a:schemeClr val="bg1"/>
                </a:solidFill>
                <a:latin typeface="Goudy Stout" pitchFamily="18" charset="0"/>
              </a:rPr>
              <a:t>Gudstjenestene</a:t>
            </a:r>
            <a:endParaRPr lang="nb-NO" sz="2000" dirty="0">
              <a:solidFill>
                <a:schemeClr val="bg1"/>
              </a:solidFill>
              <a:latin typeface="Goudy Stout" pitchFamily="18" charset="0"/>
            </a:endParaRPr>
          </a:p>
        </p:txBody>
      </p:sp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50074">
            <a:off x="3192383" y="1839106"/>
            <a:ext cx="608990" cy="967435"/>
          </a:xfrm>
          <a:prstGeom prst="rect">
            <a:avLst/>
          </a:prstGeom>
          <a:noFill/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30399">
            <a:off x="6561229" y="1879763"/>
            <a:ext cx="608990" cy="967435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04989" y="4628358"/>
            <a:ext cx="738187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46380">
            <a:off x="8299795" y="4106864"/>
            <a:ext cx="738187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" y="1412776"/>
            <a:ext cx="9144000" cy="5445224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1117372" y="5678198"/>
            <a:ext cx="69092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Gudstjenesteutvikling</a:t>
            </a:r>
            <a:endParaRPr lang="nb-NO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738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Missional menighet – missionale kristne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 descr="http://www.thegenerouslife.net/wp-content/uploads/2009/10/chu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2"/>
            <a:ext cx="2306960" cy="2512939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3275856" y="539388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solidFill>
                  <a:schemeClr val="bg1"/>
                </a:solidFill>
                <a:latin typeface="Goudy Stout" pitchFamily="18" charset="0"/>
              </a:rPr>
              <a:t>Et annerledes gudstjenestearbeid</a:t>
            </a:r>
            <a:endParaRPr lang="nb-NO" dirty="0">
              <a:solidFill>
                <a:schemeClr val="bg1"/>
              </a:solidFill>
              <a:latin typeface="Goudy Stout" pitchFamily="18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3095836" y="2024909"/>
            <a:ext cx="5688632" cy="446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altLang="nb-NO" sz="3200" dirty="0">
                <a:solidFill>
                  <a:schemeClr val="tx2">
                    <a:lumMod val="75000"/>
                  </a:schemeClr>
                </a:solidFill>
              </a:rPr>
              <a:t>Bli synlig i </a:t>
            </a:r>
            <a:r>
              <a:rPr lang="nb-NO" altLang="nb-NO" sz="3200" dirty="0" smtClean="0">
                <a:solidFill>
                  <a:schemeClr val="tx2">
                    <a:lumMod val="75000"/>
                  </a:schemeClr>
                </a:solidFill>
              </a:rPr>
              <a:t>arbeid med en gudstjenesten som formidler:</a:t>
            </a:r>
            <a:endParaRPr lang="nb-NO" altLang="nb-NO" sz="32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nb-NO" altLang="nb-NO" sz="3200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nb-NO" altLang="nb-NO" sz="3200" dirty="0" smtClean="0">
                <a:solidFill>
                  <a:schemeClr val="tx2">
                    <a:lumMod val="75000"/>
                  </a:schemeClr>
                </a:solidFill>
              </a:rPr>
              <a:t>Fortellingen</a:t>
            </a:r>
            <a:endParaRPr lang="nb-NO" altLang="nb-NO" sz="3200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nb-NO" altLang="nb-NO" sz="3200" dirty="0">
                <a:solidFill>
                  <a:schemeClr val="tx2">
                    <a:lumMod val="75000"/>
                  </a:schemeClr>
                </a:solidFill>
              </a:rPr>
              <a:t>Ikonet, bilde</a:t>
            </a:r>
          </a:p>
          <a:p>
            <a:pPr marL="514350" indent="-5143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nb-NO" altLang="nb-NO" sz="3200" dirty="0">
                <a:solidFill>
                  <a:schemeClr val="tx2">
                    <a:lumMod val="75000"/>
                  </a:schemeClr>
                </a:solidFill>
              </a:rPr>
              <a:t>Opplevelsen, deltagelsen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nb-NO" altLang="nb-NO" sz="3200" dirty="0">
                <a:solidFill>
                  <a:schemeClr val="tx2">
                    <a:lumMod val="75000"/>
                  </a:schemeClr>
                </a:solidFill>
              </a:rPr>
              <a:t>Liturgi, frihet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nb-NO" altLang="nb-NO" sz="3200" dirty="0">
                <a:solidFill>
                  <a:schemeClr val="tx2">
                    <a:lumMod val="75000"/>
                  </a:schemeClr>
                </a:solidFill>
              </a:rPr>
              <a:t>Bygge fellesskap innenfra</a:t>
            </a:r>
          </a:p>
          <a:p>
            <a:endParaRPr lang="nb-NO" b="1" i="1" dirty="0"/>
          </a:p>
          <a:p>
            <a:endParaRPr lang="nb-NO" b="1" i="1" dirty="0" smtClean="0"/>
          </a:p>
          <a:p>
            <a:endParaRPr lang="nb-NO" b="1" i="1" dirty="0" smtClean="0"/>
          </a:p>
        </p:txBody>
      </p:sp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764115">
            <a:off x="2223024" y="1487153"/>
            <a:ext cx="608990" cy="967435"/>
          </a:xfrm>
          <a:prstGeom prst="rect">
            <a:avLst/>
          </a:prstGeom>
          <a:noFill/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97624">
            <a:off x="8132490" y="5528637"/>
            <a:ext cx="608990" cy="967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232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676456" cy="647700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/>
              <a:t>Tro en </a:t>
            </a:r>
            <a:r>
              <a:rPr lang="nb-NO" dirty="0" smtClean="0"/>
              <a:t>vandring – eller en grense…</a:t>
            </a:r>
            <a:endParaRPr lang="en-US" dirty="0"/>
          </a:p>
        </p:txBody>
      </p:sp>
      <p:pic>
        <p:nvPicPr>
          <p:cNvPr id="163844" name="Picture 4" descr="vandri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1520" y="1484784"/>
            <a:ext cx="6934200" cy="5200650"/>
          </a:xfrm>
          <a:noFill/>
          <a:ln/>
        </p:spPr>
      </p:pic>
      <p:sp>
        <p:nvSpPr>
          <p:cNvPr id="4" name="Pil med U-sving 3"/>
          <p:cNvSpPr/>
          <p:nvPr/>
        </p:nvSpPr>
        <p:spPr>
          <a:xfrm>
            <a:off x="6660232" y="1772816"/>
            <a:ext cx="1584176" cy="1728192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 rot="5400000">
            <a:off x="5527755" y="2967335"/>
            <a:ext cx="608480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Omvendelse i vår kultur</a:t>
            </a:r>
            <a:endParaRPr lang="nb-NO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Formidlingsmodeller</a:t>
            </a:r>
            <a:r>
              <a:rPr lang="nb-NO" dirty="0"/>
              <a:t>…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4008" y="1700808"/>
            <a:ext cx="4043486" cy="3744416"/>
          </a:xfrm>
        </p:spPr>
        <p:txBody>
          <a:bodyPr/>
          <a:lstStyle/>
          <a:p>
            <a:pPr marL="252000">
              <a:lnSpc>
                <a:spcPct val="90000"/>
              </a:lnSpc>
              <a:buFont typeface="Wingdings" pitchFamily="2" charset="2"/>
              <a:buNone/>
            </a:pPr>
            <a:r>
              <a:rPr lang="nb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Keltisk modell</a:t>
            </a:r>
          </a:p>
          <a:p>
            <a:pPr marL="252000">
              <a:lnSpc>
                <a:spcPct val="90000"/>
              </a:lnSpc>
              <a:buFont typeface="Wingdings" pitchFamily="2" charset="2"/>
              <a:buNone/>
            </a:pPr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fra…</a:t>
            </a:r>
          </a:p>
          <a:p>
            <a:pPr marL="252000">
              <a:lnSpc>
                <a:spcPct val="90000"/>
              </a:lnSpc>
            </a:pPr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Fellesskap</a:t>
            </a:r>
          </a:p>
          <a:p>
            <a:pPr marL="252000">
              <a:lnSpc>
                <a:spcPct val="90000"/>
              </a:lnSpc>
              <a:buFont typeface="Wingdings" pitchFamily="2" charset="2"/>
              <a:buNone/>
            </a:pPr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til…</a:t>
            </a:r>
          </a:p>
          <a:p>
            <a:pPr marL="252000">
              <a:lnSpc>
                <a:spcPct val="90000"/>
              </a:lnSpc>
            </a:pPr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Tjeneste og samtale</a:t>
            </a:r>
          </a:p>
          <a:p>
            <a:pPr marL="252000">
              <a:lnSpc>
                <a:spcPct val="90000"/>
              </a:lnSpc>
              <a:buFont typeface="Wingdings" pitchFamily="2" charset="2"/>
              <a:buNone/>
            </a:pPr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til…</a:t>
            </a:r>
          </a:p>
          <a:p>
            <a:pPr marL="252000">
              <a:lnSpc>
                <a:spcPct val="90000"/>
              </a:lnSpc>
            </a:pPr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Tro, Invitasjon og avgjørelse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043609" y="1628800"/>
            <a:ext cx="3383930" cy="46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nb-NO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Romersk modell</a:t>
            </a:r>
          </a:p>
          <a:p>
            <a:pPr marL="342900" indent="-342900"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nb-NO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fra…</a:t>
            </a:r>
          </a:p>
          <a:p>
            <a:pPr marL="342900" indent="-342900"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nb-NO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Presentasjon</a:t>
            </a:r>
          </a:p>
          <a:p>
            <a:pPr marL="342900" indent="-342900"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nb-NO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til…</a:t>
            </a:r>
          </a:p>
          <a:p>
            <a:pPr marL="342900" indent="-342900"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nb-NO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Avgjørelse</a:t>
            </a:r>
          </a:p>
          <a:p>
            <a:pPr marL="342900" indent="-342900"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nb-NO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til…</a:t>
            </a:r>
          </a:p>
          <a:p>
            <a:pPr marL="342900" indent="-342900"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nb-NO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Fellesskap</a:t>
            </a:r>
          </a:p>
        </p:txBody>
      </p:sp>
      <p:sp>
        <p:nvSpPr>
          <p:cNvPr id="2" name="Rektangel 1"/>
          <p:cNvSpPr/>
          <p:nvPr/>
        </p:nvSpPr>
        <p:spPr>
          <a:xfrm>
            <a:off x="899592" y="5559623"/>
            <a:ext cx="7344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2400" b="1" dirty="0"/>
              <a:t>– </a:t>
            </a:r>
            <a:r>
              <a:rPr lang="nb-NO" sz="2400" b="1" dirty="0" err="1"/>
              <a:t>Belong</a:t>
            </a:r>
            <a:r>
              <a:rPr lang="nb-NO" sz="2400" b="1" dirty="0"/>
              <a:t> (tilhøre) </a:t>
            </a:r>
            <a:r>
              <a:rPr lang="nb-NO" sz="2400" b="1" dirty="0" smtClean="0"/>
              <a:t> – </a:t>
            </a:r>
            <a:r>
              <a:rPr lang="nb-NO" sz="2400" b="1" dirty="0" err="1"/>
              <a:t>Become</a:t>
            </a:r>
            <a:r>
              <a:rPr lang="nb-NO" sz="2400" b="1" dirty="0"/>
              <a:t> (være)  </a:t>
            </a:r>
            <a:r>
              <a:rPr lang="nb-NO" sz="2400" b="1" dirty="0" smtClean="0"/>
              <a:t>– </a:t>
            </a:r>
            <a:r>
              <a:rPr lang="nb-NO" sz="2400" b="1" dirty="0" err="1"/>
              <a:t>Believe</a:t>
            </a:r>
            <a:r>
              <a:rPr lang="nb-NO" sz="2400" b="1" dirty="0"/>
              <a:t> (tro) 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Tilnærming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3261346" y="260648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 smtClean="0">
                <a:solidFill>
                  <a:schemeClr val="bg1"/>
                </a:solidFill>
                <a:latin typeface="Goudy Stout" pitchFamily="18" charset="0"/>
              </a:rPr>
              <a:t>Inkludere flere i oppgavene</a:t>
            </a:r>
            <a:endParaRPr lang="nb-NO" sz="2000" dirty="0">
              <a:solidFill>
                <a:schemeClr val="bg1"/>
              </a:solidFill>
              <a:latin typeface="Goudy Stout" pitchFamily="18" charset="0"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5719" y="2168860"/>
            <a:ext cx="5472608" cy="4104456"/>
          </a:xfrm>
          <a:prstGeom prst="rect">
            <a:avLst/>
          </a:prstGeom>
        </p:spPr>
      </p:pic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154152"/>
              </p:ext>
            </p:extLst>
          </p:nvPr>
        </p:nvGraphicFramePr>
        <p:xfrm>
          <a:off x="4273406" y="1817671"/>
          <a:ext cx="4104456" cy="4192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773820">
                <a:tc>
                  <a:txBody>
                    <a:bodyPr/>
                    <a:lstStyle/>
                    <a:p>
                      <a:r>
                        <a:rPr lang="nb-NO" dirty="0" smtClean="0"/>
                        <a:t>Å jobbe med frivillighet…</a:t>
                      </a:r>
                      <a:endParaRPr lang="nb-NO" dirty="0"/>
                    </a:p>
                  </a:txBody>
                  <a:tcPr/>
                </a:tc>
              </a:tr>
              <a:tr h="1870680">
                <a:tc>
                  <a:txBody>
                    <a:bodyPr/>
                    <a:lstStyle/>
                    <a:p>
                      <a:r>
                        <a:rPr lang="nb-NO" dirty="0" smtClean="0"/>
                        <a:t>Frivillig stab</a:t>
                      </a:r>
                    </a:p>
                    <a:p>
                      <a:r>
                        <a:rPr lang="nb-NO" dirty="0" smtClean="0"/>
                        <a:t>Hva</a:t>
                      </a:r>
                      <a:r>
                        <a:rPr lang="nb-NO" baseline="0" dirty="0" smtClean="0"/>
                        <a:t> er det?</a:t>
                      </a:r>
                    </a:p>
                    <a:p>
                      <a:r>
                        <a:rPr lang="nb-NO" baseline="0" dirty="0" smtClean="0"/>
                        <a:t>Hva jobber en med?</a:t>
                      </a:r>
                    </a:p>
                    <a:p>
                      <a:r>
                        <a:rPr lang="nb-NO" baseline="0" dirty="0" smtClean="0"/>
                        <a:t>Hvordan jobber man?</a:t>
                      </a:r>
                      <a:endParaRPr lang="nb-NO" dirty="0"/>
                    </a:p>
                  </a:txBody>
                  <a:tcPr/>
                </a:tc>
              </a:tr>
              <a:tr h="773820">
                <a:tc>
                  <a:txBody>
                    <a:bodyPr/>
                    <a:lstStyle/>
                    <a:p>
                      <a:r>
                        <a:rPr lang="nb-NO" dirty="0" smtClean="0"/>
                        <a:t>Deltagelse i gudstjenesten</a:t>
                      </a:r>
                      <a:endParaRPr lang="nb-NO" dirty="0"/>
                    </a:p>
                  </a:txBody>
                  <a:tcPr/>
                </a:tc>
              </a:tr>
              <a:tr h="773820">
                <a:tc>
                  <a:txBody>
                    <a:bodyPr/>
                    <a:lstStyle/>
                    <a:p>
                      <a:r>
                        <a:rPr lang="nb-NO" dirty="0" smtClean="0"/>
                        <a:t>Oppmuntring</a:t>
                      </a:r>
                      <a:r>
                        <a:rPr lang="nb-NO" baseline="0" dirty="0" smtClean="0"/>
                        <a:t> – styrke menighetsrådet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214121"/>
            <a:ext cx="738187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3732">
            <a:off x="7044078" y="3211629"/>
            <a:ext cx="738187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50074">
            <a:off x="7728887" y="3409441"/>
            <a:ext cx="608990" cy="967435"/>
          </a:xfrm>
          <a:prstGeom prst="rect">
            <a:avLst/>
          </a:prstGeom>
          <a:noFill/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0399">
            <a:off x="3176853" y="5760244"/>
            <a:ext cx="608990" cy="967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62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cene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589" y="-38415"/>
            <a:ext cx="9331325" cy="6958013"/>
          </a:xfrm>
          <a:prstGeom prst="rect">
            <a:avLst/>
          </a:prstGeom>
          <a:noFill/>
        </p:spPr>
      </p:pic>
      <p:sp>
        <p:nvSpPr>
          <p:cNvPr id="5123" name="Rectangle 3" descr="Resirkulert papir"/>
          <p:cNvSpPr>
            <a:spLocks noGrp="1" noChangeArrowheads="1"/>
          </p:cNvSpPr>
          <p:nvPr>
            <p:ph type="title" sz="quarter"/>
          </p:nvPr>
        </p:nvSpPr>
        <p:spPr>
          <a:xfrm>
            <a:off x="0" y="188913"/>
            <a:ext cx="9324975" cy="704850"/>
          </a:xfrm>
          <a:blipFill dpi="0" rotWithShape="0">
            <a:blip r:embed="rId3" cstate="print"/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nb-NO" sz="3200" b="1" dirty="0" smtClean="0">
                <a:solidFill>
                  <a:schemeClr val="tx2">
                    <a:lumMod val="75000"/>
                  </a:schemeClr>
                </a:solidFill>
              </a:rPr>
              <a:t>Menigheter som bygger…</a:t>
            </a:r>
            <a:endParaRPr lang="nb-NO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171" name="Group 5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87826758"/>
              </p:ext>
            </p:extLst>
          </p:nvPr>
        </p:nvGraphicFramePr>
        <p:xfrm>
          <a:off x="468313" y="1573213"/>
          <a:ext cx="3167062" cy="1705928"/>
        </p:xfrm>
        <a:graphic>
          <a:graphicData uri="http://schemas.openxmlformats.org/drawingml/2006/table">
            <a:tbl>
              <a:tblPr/>
              <a:tblGrid>
                <a:gridCol w="3167062"/>
              </a:tblGrid>
              <a:tr h="547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Søker vennlige gudstjenester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Et naturlig kommunikasjons og samvær ”språk”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Skape en ”nytteverdi” av menigheten i lokalsamfunnet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74" name="Group 54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032591357"/>
              </p:ext>
            </p:extLst>
          </p:nvPr>
        </p:nvGraphicFramePr>
        <p:xfrm>
          <a:off x="5292725" y="1573213"/>
          <a:ext cx="3311525" cy="1731645"/>
        </p:xfrm>
        <a:graphic>
          <a:graphicData uri="http://schemas.openxmlformats.org/drawingml/2006/table">
            <a:tbl>
              <a:tblPr/>
              <a:tblGrid>
                <a:gridCol w="3311525"/>
              </a:tblGrid>
              <a:tr h="593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Fra evangelisering til en </a:t>
                      </a:r>
                      <a:r>
                        <a:rPr kumimoji="0" lang="nb-NO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missional</a:t>
                      </a: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menighetstenkningen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CB9F2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Levende engasjert i kulturen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CB9F2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Bruker noen missiologiske verktøy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CB9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75" name="Group 55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745064816"/>
              </p:ext>
            </p:extLst>
          </p:nvPr>
        </p:nvGraphicFramePr>
        <p:xfrm>
          <a:off x="468313" y="4452938"/>
          <a:ext cx="3024187" cy="1712914"/>
        </p:xfrm>
        <a:graphic>
          <a:graphicData uri="http://schemas.openxmlformats.org/drawingml/2006/table">
            <a:tbl>
              <a:tblPr/>
              <a:tblGrid>
                <a:gridCol w="3024187"/>
              </a:tblGrid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Nabolaget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ADF1"/>
                    </a:solidFill>
                  </a:tcPr>
                </a:tc>
              </a:tr>
              <a:tr h="573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Konfirmasjonen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ADF1"/>
                    </a:solidFill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Aktivitet som kontaktpunkt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AD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77" name="Group 5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753339048"/>
              </p:ext>
            </p:extLst>
          </p:nvPr>
        </p:nvGraphicFramePr>
        <p:xfrm>
          <a:off x="5292725" y="4452938"/>
          <a:ext cx="3311525" cy="1704340"/>
        </p:xfrm>
        <a:graphic>
          <a:graphicData uri="http://schemas.openxmlformats.org/drawingml/2006/table">
            <a:tbl>
              <a:tblPr/>
              <a:tblGrid>
                <a:gridCol w="3311525"/>
              </a:tblGrid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Troen som en ”vei”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EA0"/>
                    </a:solidFill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Engels skala og omvendelse som en prosess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EA0"/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Tydelig teologi: Folkekirke og disippelkirke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EA0"/>
                    </a:solidFill>
                  </a:tcPr>
                </a:tc>
              </a:tr>
            </a:tbl>
          </a:graphicData>
        </a:graphic>
      </p:graphicFrame>
      <p:sp>
        <p:nvSpPr>
          <p:cNvPr id="5164" name="Text Box 44"/>
          <p:cNvSpPr txBox="1">
            <a:spLocks noChangeArrowheads="1"/>
          </p:cNvSpPr>
          <p:nvPr/>
        </p:nvSpPr>
        <p:spPr bwMode="auto">
          <a:xfrm>
            <a:off x="827088" y="1125538"/>
            <a:ext cx="316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/>
          </a:p>
        </p:txBody>
      </p:sp>
      <p:sp>
        <p:nvSpPr>
          <p:cNvPr id="5165" name="Text Box 45"/>
          <p:cNvSpPr txBox="1">
            <a:spLocks noChangeArrowheads="1"/>
          </p:cNvSpPr>
          <p:nvPr/>
        </p:nvSpPr>
        <p:spPr bwMode="auto">
          <a:xfrm>
            <a:off x="395288" y="981075"/>
            <a:ext cx="3529012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b="1">
                <a:effectLst>
                  <a:outerShdw blurRad="38100" dist="38100" dir="2700000" algn="tl">
                    <a:srgbClr val="C0C0C0"/>
                  </a:outerShdw>
                </a:effectLst>
              </a:rPr>
              <a:t>Tiltrekkende spiritualitet</a:t>
            </a:r>
          </a:p>
        </p:txBody>
      </p:sp>
      <p:sp>
        <p:nvSpPr>
          <p:cNvPr id="5166" name="Text Box 46"/>
          <p:cNvSpPr txBox="1">
            <a:spLocks noChangeArrowheads="1"/>
          </p:cNvSpPr>
          <p:nvPr/>
        </p:nvSpPr>
        <p:spPr bwMode="auto">
          <a:xfrm>
            <a:off x="5146675" y="3789363"/>
            <a:ext cx="3529013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b="1">
                <a:effectLst>
                  <a:outerShdw blurRad="38100" dist="38100" dir="2700000" algn="tl">
                    <a:srgbClr val="C0C0C0"/>
                  </a:outerShdw>
                </a:effectLst>
              </a:rPr>
              <a:t>Omvendelsesteologien</a:t>
            </a:r>
          </a:p>
        </p:txBody>
      </p:sp>
      <p:sp>
        <p:nvSpPr>
          <p:cNvPr id="5167" name="Text Box 47"/>
          <p:cNvSpPr txBox="1">
            <a:spLocks noChangeArrowheads="1"/>
          </p:cNvSpPr>
          <p:nvPr/>
        </p:nvSpPr>
        <p:spPr bwMode="auto">
          <a:xfrm>
            <a:off x="395288" y="3716338"/>
            <a:ext cx="3529012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b="1">
                <a:effectLst>
                  <a:outerShdw blurRad="38100" dist="38100" dir="2700000" algn="tl">
                    <a:srgbClr val="C0C0C0"/>
                  </a:outerShdw>
                </a:effectLst>
              </a:rPr>
              <a:t>Kontaktene våre</a:t>
            </a:r>
          </a:p>
        </p:txBody>
      </p:sp>
      <p:sp>
        <p:nvSpPr>
          <p:cNvPr id="5168" name="Text Box 48"/>
          <p:cNvSpPr txBox="1">
            <a:spLocks noChangeArrowheads="1"/>
          </p:cNvSpPr>
          <p:nvPr/>
        </p:nvSpPr>
        <p:spPr bwMode="auto">
          <a:xfrm>
            <a:off x="5003800" y="981075"/>
            <a:ext cx="3960813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b="1">
                <a:effectLst>
                  <a:outerShdw blurRad="38100" dist="38100" dir="2700000" algn="tl">
                    <a:srgbClr val="C0C0C0"/>
                  </a:outerShdw>
                </a:effectLst>
              </a:rPr>
              <a:t>Forståelse av misjonssituasjonen</a:t>
            </a:r>
          </a:p>
        </p:txBody>
      </p:sp>
      <p:sp>
        <p:nvSpPr>
          <p:cNvPr id="2" name="Rektangel 1"/>
          <p:cNvSpPr/>
          <p:nvPr/>
        </p:nvSpPr>
        <p:spPr>
          <a:xfrm>
            <a:off x="417165" y="6150157"/>
            <a:ext cx="82898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FOLKEKIRKE OG DISIPPELKIRKE</a:t>
            </a:r>
            <a:endParaRPr lang="nb-NO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Tilnærming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SUPERONSDAG</a:t>
            </a:r>
          </a:p>
          <a:p>
            <a:r>
              <a:rPr lang="nb-NO" dirty="0" smtClean="0"/>
              <a:t>SUPERSØNDAG</a:t>
            </a:r>
          </a:p>
          <a:p>
            <a:endParaRPr lang="nb-NO" dirty="0"/>
          </a:p>
          <a:p>
            <a:r>
              <a:rPr lang="nb-NO" dirty="0" smtClean="0"/>
              <a:t>NÆRHETEN MELLOM DISSE</a:t>
            </a:r>
          </a:p>
          <a:p>
            <a:r>
              <a:rPr lang="nb-NO" dirty="0" smtClean="0"/>
              <a:t>BYGGE OPP RUNDT DISSE</a:t>
            </a:r>
          </a:p>
          <a:p>
            <a:endParaRPr lang="nb-NO" dirty="0"/>
          </a:p>
          <a:p>
            <a:r>
              <a:rPr lang="nb-NO" dirty="0" smtClean="0"/>
              <a:t>FÅ FAMILIER TIL Å OPPLEVD DET GREIT Å VÆRE EN DEL AV GUDSTJENESTEN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722" y="205159"/>
            <a:ext cx="4927743" cy="6652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50074">
            <a:off x="8429416" y="306467"/>
            <a:ext cx="608990" cy="967435"/>
          </a:xfrm>
          <a:prstGeom prst="rect">
            <a:avLst/>
          </a:prstGeom>
          <a:noFill/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30399">
            <a:off x="2607343" y="503659"/>
            <a:ext cx="608990" cy="967435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-9872" y="2128232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 smtClean="0">
                <a:latin typeface="Goudy Stout" pitchFamily="18" charset="0"/>
              </a:rPr>
              <a:t>Fokus på FAMILIEN</a:t>
            </a:r>
            <a:endParaRPr lang="nb-NO" sz="2000" dirty="0">
              <a:latin typeface="Goudy Stou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26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Tilnærming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sz="1800" b="1" dirty="0" smtClean="0"/>
              <a:t>Diakonigruppe</a:t>
            </a:r>
          </a:p>
          <a:p>
            <a:r>
              <a:rPr lang="nb-NO" sz="1800" b="1" dirty="0" smtClean="0"/>
              <a:t>De eldre</a:t>
            </a:r>
          </a:p>
          <a:p>
            <a:r>
              <a:rPr lang="nb-NO" sz="1800" b="1" dirty="0" smtClean="0"/>
              <a:t>HEL-arbeidet</a:t>
            </a:r>
          </a:p>
          <a:p>
            <a:endParaRPr lang="nb-NO" sz="1800" b="1" dirty="0"/>
          </a:p>
          <a:p>
            <a:r>
              <a:rPr lang="nb-NO" sz="1800" b="1" dirty="0" smtClean="0"/>
              <a:t>Hva skal vi være for byen…</a:t>
            </a:r>
            <a:endParaRPr lang="nb-NO" sz="1800" b="1" dirty="0"/>
          </a:p>
        </p:txBody>
      </p:sp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08772">
            <a:off x="1001128" y="4519146"/>
            <a:ext cx="880941" cy="1399453"/>
          </a:xfrm>
          <a:prstGeom prst="rect">
            <a:avLst/>
          </a:prstGeom>
          <a:noFill/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30399">
            <a:off x="1137104" y="1145082"/>
            <a:ext cx="608990" cy="967435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3203848" y="548680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 smtClean="0">
                <a:solidFill>
                  <a:schemeClr val="bg1"/>
                </a:solidFill>
                <a:latin typeface="Goudy Stout" pitchFamily="18" charset="0"/>
              </a:rPr>
              <a:t>Fokus på DIAKONI</a:t>
            </a:r>
            <a:endParaRPr lang="nb-NO" sz="2000" dirty="0">
              <a:solidFill>
                <a:schemeClr val="bg1"/>
              </a:solidFill>
              <a:latin typeface="Goudy Stout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447" y="1628800"/>
            <a:ext cx="283531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762" y="1628800"/>
            <a:ext cx="3213238" cy="1807261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835" y="3436061"/>
            <a:ext cx="1818730" cy="323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7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Tilnærming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272417"/>
          </a:xfrm>
        </p:spPr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</p:txBody>
      </p:sp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08772">
            <a:off x="1001128" y="4519146"/>
            <a:ext cx="880941" cy="1399453"/>
          </a:xfrm>
          <a:prstGeom prst="rect">
            <a:avLst/>
          </a:prstGeom>
          <a:noFill/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30399">
            <a:off x="1137104" y="1145082"/>
            <a:ext cx="608990" cy="967435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32656"/>
            <a:ext cx="5112568" cy="645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179512" y="6093296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 smtClean="0">
                <a:latin typeface="Goudy Stout" pitchFamily="18" charset="0"/>
              </a:rPr>
              <a:t>Fokus på </a:t>
            </a:r>
            <a:r>
              <a:rPr lang="nb-NO" sz="2000" b="1" dirty="0" err="1" smtClean="0">
                <a:latin typeface="Goudy Stout" pitchFamily="18" charset="0"/>
              </a:rPr>
              <a:t>UNGDoMMEN</a:t>
            </a:r>
            <a:endParaRPr lang="nb-NO" sz="2000" b="1" dirty="0">
              <a:latin typeface="Goudy Stout" pitchFamily="18" charset="0"/>
            </a:endParaRPr>
          </a:p>
        </p:txBody>
      </p:sp>
      <p:sp>
        <p:nvSpPr>
          <p:cNvPr id="6" name="Avrundet rektangel 5"/>
          <p:cNvSpPr/>
          <p:nvPr/>
        </p:nvSpPr>
        <p:spPr>
          <a:xfrm>
            <a:off x="289471" y="2276872"/>
            <a:ext cx="2304256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KUFA</a:t>
            </a:r>
          </a:p>
          <a:p>
            <a:pPr algn="ctr"/>
            <a:r>
              <a:rPr lang="nb-NO" dirty="0" smtClean="0"/>
              <a:t>TEN-INN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73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Tilnærming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272417"/>
          </a:xfrm>
        </p:spPr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</p:txBody>
      </p:sp>
      <p:sp>
        <p:nvSpPr>
          <p:cNvPr id="7" name="TekstSylinder 6"/>
          <p:cNvSpPr txBox="1"/>
          <p:nvPr/>
        </p:nvSpPr>
        <p:spPr>
          <a:xfrm>
            <a:off x="3056620" y="548680"/>
            <a:ext cx="568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 smtClean="0">
                <a:solidFill>
                  <a:schemeClr val="bg1"/>
                </a:solidFill>
                <a:latin typeface="Goudy Stout" pitchFamily="18" charset="0"/>
              </a:rPr>
              <a:t>En menighet to kirker</a:t>
            </a:r>
            <a:endParaRPr lang="nb-NO" sz="2000" b="1" dirty="0">
              <a:solidFill>
                <a:schemeClr val="bg1"/>
              </a:solidFill>
              <a:latin typeface="Goudy Stout" pitchFamily="18" charset="0"/>
            </a:endParaRPr>
          </a:p>
        </p:txBody>
      </p:sp>
      <p:pic>
        <p:nvPicPr>
          <p:cNvPr id="1026" name="Picture 2" descr="C:\Users\Rune\Dropbox\Camera Uploads\2013-03-30 12.14.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099" y="2956736"/>
            <a:ext cx="3862214" cy="289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08772">
            <a:off x="5311584" y="2548375"/>
            <a:ext cx="880941" cy="1399453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40" y="2956736"/>
            <a:ext cx="3938456" cy="3001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30399">
            <a:off x="2144244" y="2103406"/>
            <a:ext cx="880541" cy="1398818"/>
          </a:xfrm>
          <a:prstGeom prst="rect">
            <a:avLst/>
          </a:prstGeom>
          <a:noFill/>
        </p:spPr>
      </p:pic>
      <p:sp>
        <p:nvSpPr>
          <p:cNvPr id="3" name="TekstSylinder 2"/>
          <p:cNvSpPr txBox="1"/>
          <p:nvPr/>
        </p:nvSpPr>
        <p:spPr>
          <a:xfrm>
            <a:off x="459440" y="6237312"/>
            <a:ext cx="8502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To kirker: FRYDENDAL og RISØR ----- Kort avstand…. To profiler? Hva er vanskelig….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352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une\Dropbox\Camera Uploads\2014-03-29 13.54.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88640"/>
            <a:ext cx="5076056" cy="380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une\Dropbox\Camera Uploads\2014-03-29 18.35.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4493"/>
            <a:ext cx="3600400" cy="480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une\Dropbox\Camera Uploads\2014-03-29 13.59.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847516"/>
            <a:ext cx="3007863" cy="401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395536" y="5157192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Formidle en følelse av at dette betyr noe for oss!</a:t>
            </a:r>
          </a:p>
          <a:p>
            <a:endParaRPr lang="nb-NO" dirty="0"/>
          </a:p>
          <a:p>
            <a:r>
              <a:rPr lang="nb-NO" dirty="0" smtClean="0"/>
              <a:t>Skape en følelse av at folk er velkommen!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570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une\Dropbox\Camera Uploads\2014-04-09 12.54.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9988"/>
            <a:ext cx="2162241" cy="288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une\Dropbox\Camera Uploads\2014-04-09 12.55.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125" y="489722"/>
            <a:ext cx="2123587" cy="283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une\Dropbox\Camera Uploads\2014-04-09 12.56.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08447"/>
            <a:ext cx="2269598" cy="302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Rune\Dropbox\Camera Uploads\2014-04-09 12.56.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112" y="3416796"/>
            <a:ext cx="2407074" cy="320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Rune\Dropbox\Camera Uploads\2014-04-09 12.56.4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832" y="520976"/>
            <a:ext cx="3403397" cy="255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Rune\Dropbox\Camera Uploads\2014-04-09 12.55.4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11" y="3408992"/>
            <a:ext cx="2418780" cy="32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ktangel 1"/>
          <p:cNvSpPr/>
          <p:nvPr/>
        </p:nvSpPr>
        <p:spPr>
          <a:xfrm rot="5168720">
            <a:off x="6865742" y="4267062"/>
            <a:ext cx="304956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Påske</a:t>
            </a:r>
            <a:endParaRPr lang="nb-NO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3801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Rune\Dropbox\Camera Uploads\2014-04-09 13.06.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65" y="188640"/>
            <a:ext cx="2438367" cy="325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Rune\Dropbox\Camera Uploads\2014-04-09 12.57.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8640"/>
            <a:ext cx="5540527" cy="415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Rune\Dropbox\Camera Uploads\2014-04-09 12.58.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73016"/>
            <a:ext cx="2331828" cy="310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ktangel 1"/>
          <p:cNvSpPr/>
          <p:nvPr/>
        </p:nvSpPr>
        <p:spPr>
          <a:xfrm>
            <a:off x="2873896" y="4581128"/>
            <a:ext cx="649195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Opplevelseslandskap</a:t>
            </a:r>
          </a:p>
          <a:p>
            <a:pPr algn="ctr"/>
            <a:r>
              <a:rPr lang="nb-NO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Påske</a:t>
            </a:r>
          </a:p>
          <a:p>
            <a:pPr algn="ctr"/>
            <a:r>
              <a:rPr lang="nb-NO" sz="36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Eggetre</a:t>
            </a:r>
            <a:endParaRPr lang="nb-NO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9149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825280"/>
          </a:xfrm>
        </p:spPr>
        <p:txBody>
          <a:bodyPr/>
          <a:lstStyle/>
          <a:p>
            <a:pPr algn="ctr"/>
            <a:r>
              <a:rPr lang="nb-NO" dirty="0" smtClean="0"/>
              <a:t>Tilnærming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272417"/>
          </a:xfrm>
        </p:spPr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</p:txBody>
      </p:sp>
      <p:pic>
        <p:nvPicPr>
          <p:cNvPr id="2765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08772">
            <a:off x="5008047" y="2951946"/>
            <a:ext cx="880941" cy="1399453"/>
          </a:xfrm>
          <a:prstGeom prst="rect">
            <a:avLst/>
          </a:prstGeom>
          <a:noFill/>
        </p:spPr>
      </p:pic>
      <p:pic>
        <p:nvPicPr>
          <p:cNvPr id="10" name="Picture 2" descr="C:\Users\R\AppData\Local\Microsoft\Windows\Temporary Internet Files\Content.IE5\ZU0HOQJ8\MC9003487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30399">
            <a:off x="1952717" y="3439010"/>
            <a:ext cx="608990" cy="967435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3056620" y="548680"/>
            <a:ext cx="568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 smtClean="0">
                <a:solidFill>
                  <a:schemeClr val="bg1"/>
                </a:solidFill>
                <a:latin typeface="Goudy Stout" pitchFamily="18" charset="0"/>
              </a:rPr>
              <a:t>Fokus </a:t>
            </a:r>
            <a:r>
              <a:rPr lang="nb-NO" sz="2000" b="1" smtClean="0">
                <a:solidFill>
                  <a:schemeClr val="bg1"/>
                </a:solidFill>
                <a:latin typeface="Goudy Stout" pitchFamily="18" charset="0"/>
              </a:rPr>
              <a:t>på trosopplæring</a:t>
            </a:r>
            <a:endParaRPr lang="nb-NO" sz="2000" b="1" dirty="0">
              <a:solidFill>
                <a:schemeClr val="bg1"/>
              </a:solidFill>
              <a:latin typeface="Goudy Stou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29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2306</TotalTime>
  <Words>710</Words>
  <Application>Microsoft Office PowerPoint</Application>
  <PresentationFormat>Skjermfremvisning (4:3)</PresentationFormat>
  <Paragraphs>188</Paragraphs>
  <Slides>27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28" baseType="lpstr">
      <vt:lpstr>Modul</vt:lpstr>
      <vt:lpstr>Å forstå tiden og oppdraget -misjonerende menighet på Norsk - menighetsutvikling i en etablert menighet </vt:lpstr>
      <vt:lpstr>PowerPoint-presentasjon</vt:lpstr>
      <vt:lpstr>Missional menighet – missionale kristne</vt:lpstr>
      <vt:lpstr>Utviklingstrekk…  Misjonerende menigheter </vt:lpstr>
      <vt:lpstr>Missional menighet – missionale kristne</vt:lpstr>
      <vt:lpstr>Kirken i pressområder</vt:lpstr>
      <vt:lpstr>Missional menighet – missionale kristne</vt:lpstr>
      <vt:lpstr>Kirken i pressområder</vt:lpstr>
      <vt:lpstr>”Et målrettet arbeid for å sette menigheten bedre i stand til å være det den er kalt til å være, og å gjøre det den er kalt til å gjøre”.</vt:lpstr>
      <vt:lpstr>Tilnærming</vt:lpstr>
      <vt:lpstr>”Et målrettet arbeid for å sette menigheten bedre i stand til å være det den er kalt til å være, og å gjøre det den er kalt til å gjøre”.</vt:lpstr>
      <vt:lpstr>Tilnærming</vt:lpstr>
      <vt:lpstr>Jesus oppgave:    Søke og oppsøke… Menighetens oppgave:    Søke og oppsøke…</vt:lpstr>
      <vt:lpstr>Tilnærming</vt:lpstr>
      <vt:lpstr>Missional menighet – missionale kristne</vt:lpstr>
      <vt:lpstr>Tro en vandring – eller en grense…</vt:lpstr>
      <vt:lpstr>Formidlingsmodeller…</vt:lpstr>
      <vt:lpstr>Tilnærming</vt:lpstr>
      <vt:lpstr>Menigheter som bygger…</vt:lpstr>
      <vt:lpstr>Tilnærming</vt:lpstr>
      <vt:lpstr>Tilnærming</vt:lpstr>
      <vt:lpstr>Tilnærming</vt:lpstr>
      <vt:lpstr>Tilnærming</vt:lpstr>
      <vt:lpstr>PowerPoint-presentasjon</vt:lpstr>
      <vt:lpstr>PowerPoint-presentasjon</vt:lpstr>
      <vt:lpstr>PowerPoint-presentasjon</vt:lpstr>
      <vt:lpstr>Tilnærming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Missional menighet – missionale kristne</dc:title>
  <dc:creator>Rune Rasmussen</dc:creator>
  <cp:lastModifiedBy>Rune Rasmussen</cp:lastModifiedBy>
  <cp:revision>77</cp:revision>
  <dcterms:created xsi:type="dcterms:W3CDTF">2011-01-25T14:56:03Z</dcterms:created>
  <dcterms:modified xsi:type="dcterms:W3CDTF">2014-11-07T13:11:25Z</dcterms:modified>
</cp:coreProperties>
</file>